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1" r:id="rId7"/>
    <p:sldId id="264" r:id="rId8"/>
    <p:sldId id="268" r:id="rId9"/>
    <p:sldId id="262" r:id="rId10"/>
    <p:sldId id="265" r:id="rId11"/>
    <p:sldId id="266" r:id="rId12"/>
    <p:sldId id="274" r:id="rId13"/>
    <p:sldId id="267" r:id="rId14"/>
    <p:sldId id="276" r:id="rId15"/>
    <p:sldId id="275" r:id="rId16"/>
    <p:sldId id="278" r:id="rId17"/>
    <p:sldId id="277" r:id="rId18"/>
    <p:sldId id="271" r:id="rId19"/>
    <p:sldId id="269" r:id="rId20"/>
    <p:sldId id="272" r:id="rId21"/>
    <p:sldId id="273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04" y="44"/>
      </p:cViewPr>
      <p:guideLst/>
    </p:cSldViewPr>
  </p:slideViewPr>
  <p:notesTextViewPr>
    <p:cViewPr>
      <p:scale>
        <a:sx n="1" d="1"/>
        <a:sy n="1" d="1"/>
      </p:scale>
      <p:origin x="0" y="-2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880B4-AD39-4F69-8FB4-0481E6CC640C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996AD-E8F8-4FB1-94BC-F74BE823FB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yee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02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LC:</a:t>
            </a:r>
            <a:r>
              <a:rPr lang="zh-TW" altLang="en-US" dirty="0"/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zh-TW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endParaRPr lang="en-US" altLang="zh-TW"/>
          </a:p>
          <a:p>
            <a:r>
              <a:rPr lang="zh-TW" altLang="en-US" dirty="0"/>
              <a:t>憧憬</a:t>
            </a:r>
            <a:endParaRPr lang="en-US" altLang="zh-TW" dirty="0"/>
          </a:p>
          <a:p>
            <a:r>
              <a:rPr lang="zh-TW" altLang="en-US" dirty="0"/>
              <a:t>接要怎麼做才能把衛星送上</a:t>
            </a:r>
            <a:r>
              <a:rPr lang="en-US" altLang="zh-TW" dirty="0"/>
              <a:t>space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7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以火箭發射時程來解釋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34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LEO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89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11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功率轉換</a:t>
            </a:r>
            <a:r>
              <a:rPr lang="en-US" altLang="zh-TW" dirty="0"/>
              <a:t>fail reason : keep fixing: always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22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996AD-E8F8-4FB1-94BC-F74BE823FB3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987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B05E5-F884-43FF-87DC-0852236AD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4720A0-C59B-41A8-972D-2417D7468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A2F7E-AA6A-4AE3-A7B2-CADAC426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776620-C928-4EB3-AE14-6AB9C0F4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DA14A5-080D-43E1-95E2-C31C5946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31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C53D9-C611-43F3-9778-C181D923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1E5C23-BE06-494E-BF76-168951E12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3D8B2F-1280-4F21-8DEA-BB1E753C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8EBFA1-9C8D-4A78-8014-5302E5F5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44EBF-796A-479E-AD0C-13038E2D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67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7BCD43-6B14-481D-94C4-3EB614821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A4EFD45-069C-44DB-9C2F-90E710C29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D1904C-8DA0-402B-8879-024691BD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E93BDB-B785-4002-9AD1-B8610205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86CA79-6BB7-4193-8237-4C3BADAF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2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95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223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77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248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312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281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68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07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1C62F-732A-4B9C-8478-89C1B93A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71994E-8BC9-4AA8-9F32-784C1905F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CF47B9-E88F-47DA-96C2-169227D4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F5B6BB-EE53-473A-9113-6F93901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93A24D-5C44-4389-86DF-790C9F0D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77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108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485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27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DE524-884A-40E3-90F8-3C0DD05E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30DBBE-5BCD-4BD0-BDB7-F6863E391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C5EF71-0310-4498-8C34-96023619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907F6D-4E82-481D-B2D3-BDA33C9F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55D4C-602A-46DF-ADDB-619F12A3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2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B000E-EEAB-44E2-B898-EB628D4C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71898C-DDEE-492B-9BA8-277703FEB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89DCAD-00FB-4014-A45C-777A6C4E7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A08E9D-D23F-499D-AF20-EB4933B7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856B49-B3FA-495D-8F09-3735A292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7847D2-B79B-4F99-A57E-37469E6A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19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8E5EE-5603-4F68-974E-6E1C9F0F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7B66EC-963A-4184-9E65-28BAC86F0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2BF0D8-35E0-4846-8221-151F11C95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9288C4-8730-453E-844E-430A9F349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3037CAC-8800-45F7-8212-AA48C8EA0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81B5B62-67AE-4111-9B13-7C739214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604C99-E3B5-4C49-AD8D-AAA19BB9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F68822A-B5AE-4E3E-95D4-BB24743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12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FC1C7-3B08-472A-BFF2-79A42E629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BF6E2F-C9A6-4674-A197-70DBC9AC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B75D5D-D2C3-4AD8-BDB7-0A6575EF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BD7B7A-9F3B-4E5E-B57A-FB66A4D3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7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9970572-4F10-4DE8-A79D-7031FA4F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3E8CC83-C5D9-4491-BC84-77229A6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FC7646-C535-4BC7-9942-FC28C488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65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30A97-BCA7-47F2-B32E-1E44F5AF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D52506-A7A1-4928-8E6C-6AF4E75F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21F2D2-0061-4EB2-884F-1CC859F40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C14172-124A-48C4-9239-E76A535E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66D246-42DE-4370-A207-106EE7FA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0F39F6-352C-4FC2-9B5F-E5539447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44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7ACA6-DD2C-4B2B-9102-0E03BF4C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DED402E-3F21-4FC8-8501-7D0535484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9195DA1-D710-43BC-8095-5F488ED44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AB9644-864A-4F93-823C-DCEAE6CB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A6AADC-FFC4-4807-94DE-A4E6E802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3D654E-7A17-4642-9427-1B6C72DD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99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1478DD-AFA3-4998-92F6-4E7CBA7F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32BFA2-6ED3-4D19-96D6-14F21662E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6014E-8A69-491B-82C4-BE73ECCC6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A522F2-7B6A-4A3E-B610-A6377A1B5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07F384-E2D5-48FD-914E-7713C4E65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24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CCE4-90AF-409F-96FB-D8CA73E62D82}" type="datetimeFigureOut">
              <a:rPr lang="zh-TW" altLang="en-US" smtClean="0"/>
              <a:t>2018/1/12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C48BB-3280-4A25-9612-689C29AC91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499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xundingzhi.com/all/e122c4dba9f60768.html" TargetMode="External"/><Relationship Id="rId2" Type="http://schemas.openxmlformats.org/officeDocument/2006/relationships/hyperlink" Target="http://www.nspo.narl.org.tw/tw2015/projects/FORMOSAT-5/launch-vehic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wiki/%E7%A6%8F%E7%88%BE%E6%91%A9%E6%B2%99%E8%A1%9B%E6%98%9F%E4%BA%94%E8%99%9F" TargetMode="External"/><Relationship Id="rId4" Type="http://schemas.openxmlformats.org/officeDocument/2006/relationships/hyperlink" Target="http://www.spacex.com/sites/spacex/files/formosat5presskit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F9B77AB-05E8-4973-B275-7C5AD388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1572" y="4648201"/>
            <a:ext cx="1632648" cy="16326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699246" cy="1877811"/>
          </a:xfrm>
          <a:prstGeom prst="rect">
            <a:avLst/>
          </a:prstGeom>
          <a:solidFill>
            <a:schemeClr val="accent3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A1A2E9-63FE-408D-A803-8E306ECAB4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A69DAE-9E2C-4961-8748-BA1B337A3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10011831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TW" dirty="0">
                <a:solidFill>
                  <a:srgbClr val="FFFFFF"/>
                </a:solidFill>
                <a:latin typeface="New Super Mario Font U" panose="02000500000000000000" pitchFamily="2" charset="0"/>
              </a:rPr>
              <a:t>Rocket Launch Simulation</a:t>
            </a:r>
            <a:br>
              <a:rPr lang="en-US" altLang="zh-TW" dirty="0">
                <a:solidFill>
                  <a:srgbClr val="FFFFFF"/>
                </a:solidFill>
                <a:latin typeface="New Super Mario Font U" panose="02000500000000000000" pitchFamily="2" charset="0"/>
              </a:rPr>
            </a:br>
            <a:r>
              <a:rPr lang="en-US" altLang="zh-TW" dirty="0">
                <a:solidFill>
                  <a:srgbClr val="FFFFFF"/>
                </a:solidFill>
                <a:latin typeface="New Super Mario Font U" panose="02000500000000000000" pitchFamily="2" charset="0"/>
              </a:rPr>
              <a:t>with </a:t>
            </a:r>
            <a:r>
              <a:rPr lang="en-US" altLang="zh-TW" dirty="0" err="1">
                <a:solidFill>
                  <a:srgbClr val="FFFFFF"/>
                </a:solidFill>
                <a:latin typeface="New Super Mario Font U" panose="02000500000000000000" pitchFamily="2" charset="0"/>
              </a:rPr>
              <a:t>Vpython</a:t>
            </a:r>
            <a:endParaRPr lang="zh-TW" altLang="en-US" dirty="0">
              <a:solidFill>
                <a:srgbClr val="FFFFFF"/>
              </a:solidFill>
              <a:latin typeface="New Super Mario Font U" panose="02000500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2C4041-D3A3-4199-974C-54340FD6D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500" y="4843002"/>
            <a:ext cx="5433479" cy="1234345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TW" sz="2000" dirty="0">
                <a:solidFill>
                  <a:srgbClr val="1B1B1B"/>
                </a:solidFill>
              </a:rPr>
              <a:t>-Date: 2018.1.12-</a:t>
            </a:r>
          </a:p>
          <a:p>
            <a:pPr algn="l"/>
            <a:r>
              <a:rPr lang="en-US" altLang="zh-TW" sz="2000" dirty="0">
                <a:solidFill>
                  <a:srgbClr val="1B1B1B"/>
                </a:solidFill>
              </a:rPr>
              <a:t>21011</a:t>
            </a:r>
          </a:p>
          <a:p>
            <a:pPr algn="l"/>
            <a:r>
              <a:rPr lang="en-US" altLang="zh-TW" sz="2000" dirty="0">
                <a:solidFill>
                  <a:srgbClr val="1B1B1B"/>
                </a:solidFill>
              </a:rPr>
              <a:t>21018</a:t>
            </a:r>
            <a:endParaRPr lang="zh-TW" altLang="en-US" sz="2000" dirty="0">
              <a:solidFill>
                <a:srgbClr val="1B1B1B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8C2A2-2204-462B-A6A5-D94D641CE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9345" y="4507674"/>
            <a:ext cx="211545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AAA749D-CE71-498C-8032-7E9182243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2" r="41969"/>
          <a:stretch/>
        </p:blipFill>
        <p:spPr>
          <a:xfrm>
            <a:off x="0" y="-136290"/>
            <a:ext cx="4110087" cy="8116080"/>
          </a:xfrm>
          <a:prstGeom prst="rect">
            <a:avLst/>
          </a:prstGeom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Phase 1:</a:t>
            </a:r>
            <a:br>
              <a:rPr lang="en-US" altLang="zh-TW" dirty="0"/>
            </a:br>
            <a:r>
              <a:rPr lang="en-US" altLang="zh-TW" dirty="0"/>
              <a:t>Stage 1 Ignition &amp; Takeoff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2582501"/>
            <a:ext cx="6941225" cy="393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Because the mass changes every moment, so F=ma doesn’t work accurately</a:t>
            </a:r>
          </a:p>
          <a:p>
            <a:r>
              <a:rPr lang="en-US" altLang="zh-TW" sz="2600" dirty="0"/>
              <a:t>Instead, we use “Conservation of momentum”</a:t>
            </a:r>
            <a:endParaRPr lang="zh-TW" altLang="en-US" sz="2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7B27C3-4987-4A20-A5F4-459C66C7A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9" t="27930" r="38021" b="34570"/>
          <a:stretch/>
        </p:blipFill>
        <p:spPr>
          <a:xfrm>
            <a:off x="-8221" y="341008"/>
            <a:ext cx="12065103" cy="618017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AF6CD0F-46D8-4F57-B394-28309BE28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9" t="11684" r="29039" b="9176"/>
          <a:stretch/>
        </p:blipFill>
        <p:spPr>
          <a:xfrm>
            <a:off x="1969477" y="0"/>
            <a:ext cx="7754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32C947-BEC4-4770-B029-A34A5F61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52AD62-E5E4-4D6C-B01C-A85D5B264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0ED53E-3048-405C-B867-C3F79B5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87839" y="853671"/>
            <a:ext cx="6829367" cy="5122025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4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Phase 2:</a:t>
            </a:r>
            <a:br>
              <a:rPr lang="en-US" altLang="zh-TW" dirty="0"/>
            </a:br>
            <a:r>
              <a:rPr lang="en-US" altLang="zh-TW" sz="3600" dirty="0"/>
              <a:t>Stage 1 Separation &amp; Stage 2 Ignition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2582501"/>
            <a:ext cx="6941225" cy="393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Keep fixing the velocity</a:t>
            </a:r>
          </a:p>
          <a:p>
            <a:r>
              <a:rPr lang="en-US" altLang="zh-TW" sz="2600" dirty="0"/>
              <a:t>Try to make the rocket attach to the expected trail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19350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87839" y="853671"/>
            <a:ext cx="6829367" cy="5122025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4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Phase 2:</a:t>
            </a:r>
            <a:br>
              <a:rPr lang="en-US" altLang="zh-TW" dirty="0"/>
            </a:br>
            <a:r>
              <a:rPr lang="en-US" altLang="zh-TW" sz="3600" dirty="0"/>
              <a:t>Stage 1 Separation &amp; Stage 2 Ignition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2582501"/>
            <a:ext cx="6941225" cy="393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Keep fixing the velocity</a:t>
            </a:r>
          </a:p>
          <a:p>
            <a:r>
              <a:rPr lang="en-US" altLang="zh-TW" sz="2600" dirty="0"/>
              <a:t>Try to make it attach to the expected trail</a:t>
            </a:r>
            <a:endParaRPr lang="zh-TW" altLang="en-US" sz="2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ADFA0C-45DB-4C6D-A376-B1CBACA13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34" t="6130" r="19138"/>
          <a:stretch/>
        </p:blipFill>
        <p:spPr>
          <a:xfrm>
            <a:off x="2259724" y="64254"/>
            <a:ext cx="8019393" cy="67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96692-FD42-4C79-ABBC-EBEF2972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BE436-9EF6-469C-846A-AD2DBD586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C94C15-893A-42CD-883F-DF2597CE6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30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EE758-2838-4F89-9BEA-EE7B29B9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27E2C-8105-4522-839C-67F2F827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DF75F-F31F-4EDB-93AE-F3E98FF0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E8365FE-B071-4304-BFC7-47E95FFF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>
                <a:solidFill>
                  <a:schemeClr val="accent1"/>
                </a:solidFill>
              </a:rPr>
              <a:t>Conclusion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66EC3-F4F1-4A98-BD24-036A4954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It can fly.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708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E8365FE-B071-4304-BFC7-47E95FFF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TW">
                <a:solidFill>
                  <a:schemeClr val="accent1"/>
                </a:solidFill>
              </a:rPr>
              <a:t>Thoughts</a:t>
            </a:r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66EC3-F4F1-4A98-BD24-036A4954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Hard to search the “REAL” parameter</a:t>
            </a:r>
          </a:p>
          <a:p>
            <a:r>
              <a:rPr lang="en-US" altLang="zh-TW" sz="2400" dirty="0"/>
              <a:t>User Interface (?</a:t>
            </a:r>
          </a:p>
          <a:p>
            <a:r>
              <a:rPr lang="en-US" altLang="zh-TW" sz="2400" dirty="0" err="1"/>
              <a:t>Vpython</a:t>
            </a:r>
            <a:r>
              <a:rPr lang="en-US" altLang="zh-TW" sz="2400" dirty="0"/>
              <a:t> is good for physic learning / educating, but its </a:t>
            </a:r>
            <a:r>
              <a:rPr lang="en-US" altLang="zh-TW" sz="2400" dirty="0" err="1"/>
              <a:t>lagggggness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4416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9EDA92-9830-4F64-9190-7FB6E8B9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Simulation…Sorry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22536-87E7-4EC1-BBB7-18053D6FD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takes too much time.</a:t>
            </a:r>
          </a:p>
          <a:p>
            <a:r>
              <a:rPr lang="en-US" altLang="zh-TW" dirty="0"/>
              <a:t>Can’t modify “</a:t>
            </a:r>
            <a:r>
              <a:rPr lang="en-US" altLang="zh-TW" dirty="0" err="1"/>
              <a:t>dt</a:t>
            </a:r>
            <a:r>
              <a:rPr lang="en-US" altLang="zh-TW" dirty="0"/>
              <a:t>” </a:t>
            </a:r>
          </a:p>
          <a:p>
            <a:r>
              <a:rPr lang="en-US" altLang="zh-TW" dirty="0"/>
              <a:t>And also we often encounter “Memory Error” after we execute the program for quite a long time. (BUG of </a:t>
            </a:r>
            <a:r>
              <a:rPr lang="en-US" altLang="zh-TW" dirty="0" err="1"/>
              <a:t>Vpy</a:t>
            </a:r>
            <a:r>
              <a:rPr lang="en-US" altLang="zh-TW" dirty="0"/>
              <a:t>?)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8CE829-9943-455A-ABC8-9924D2CAA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92" b="60513"/>
          <a:stretch/>
        </p:blipFill>
        <p:spPr>
          <a:xfrm>
            <a:off x="3264876" y="4260793"/>
            <a:ext cx="8088924" cy="2883552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315C337-648A-4899-8FDB-EA8804C4FC86}"/>
              </a:ext>
            </a:extLst>
          </p:cNvPr>
          <p:cNvSpPr/>
          <p:nvPr/>
        </p:nvSpPr>
        <p:spPr>
          <a:xfrm>
            <a:off x="8464061" y="5965948"/>
            <a:ext cx="1488831" cy="4034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251FBD-49DC-41D6-ABE1-A9A637C3CBC3}"/>
              </a:ext>
            </a:extLst>
          </p:cNvPr>
          <p:cNvSpPr/>
          <p:nvPr/>
        </p:nvSpPr>
        <p:spPr>
          <a:xfrm flipH="1">
            <a:off x="5240213" y="6277504"/>
            <a:ext cx="3083169" cy="40346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93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C45A7-CAE8-4E8A-AB53-BECC785C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C8A17A-F200-4E5E-AF15-59AECDF3B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7" y="2063261"/>
            <a:ext cx="10515600" cy="4230931"/>
          </a:xfrm>
        </p:spPr>
        <p:txBody>
          <a:bodyPr/>
          <a:lstStyle/>
          <a:p>
            <a:pPr marL="0" indent="0">
              <a:buNone/>
            </a:pPr>
            <a:r>
              <a:rPr lang="zh-TW" altLang="zh-TW" sz="2000" dirty="0"/>
              <a:t>福爾摩沙衛星五號 │ 發射載具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n.d.</a:t>
            </a:r>
            <a:r>
              <a:rPr lang="en-US" altLang="zh-TW" sz="2000" dirty="0"/>
              <a:t>). NSPO. Retrieved November 17, 2017, from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u="sng" dirty="0">
                <a:hlinkClick r:id="rId2"/>
              </a:rPr>
              <a:t>http://www.nspo.narl.org.tw/tw2015/projects/FORMOSAT-5/launch-vehicle.html</a:t>
            </a:r>
            <a:r>
              <a:rPr lang="en-US" altLang="zh-TW" sz="2000" dirty="0"/>
              <a:t>,</a:t>
            </a:r>
            <a:endParaRPr lang="zh-TW" altLang="zh-TW" sz="2000" dirty="0"/>
          </a:p>
          <a:p>
            <a:pPr marL="0" indent="0">
              <a:buNone/>
            </a:pPr>
            <a:r>
              <a:rPr lang="zh-TW" altLang="zh-TW" sz="2000" dirty="0"/>
              <a:t>什麼火箭可以豎直髮射而不會歪掉？ </a:t>
            </a:r>
            <a:r>
              <a:rPr lang="en-US" altLang="zh-TW" sz="2000" dirty="0"/>
              <a:t>(2017, May). </a:t>
            </a:r>
            <a:r>
              <a:rPr lang="zh-TW" altLang="zh-TW" sz="2000" dirty="0"/>
              <a:t>資訊定製</a:t>
            </a:r>
            <a:r>
              <a:rPr lang="en-US" altLang="zh-TW" sz="2000" dirty="0"/>
              <a:t>. Retrieved November 17, 2017, from</a:t>
            </a:r>
            <a:endParaRPr lang="zh-TW" altLang="zh-TW" sz="2000" dirty="0"/>
          </a:p>
          <a:p>
            <a:pPr marL="0" indent="0">
              <a:buNone/>
            </a:pPr>
            <a:r>
              <a:rPr lang="en-US" altLang="zh-TW" sz="2000" u="sng" dirty="0">
                <a:hlinkClick r:id="rId3"/>
              </a:rPr>
              <a:t>https://www.zixundingzhi.com/all/e122c4dba9f60768.html</a:t>
            </a:r>
            <a:endParaRPr lang="en-US" altLang="zh-TW" sz="2000" u="sng" dirty="0"/>
          </a:p>
          <a:p>
            <a:pPr marL="0" indent="0">
              <a:buNone/>
            </a:pPr>
            <a:r>
              <a:rPr lang="en-US" altLang="zh-TW" sz="2000" dirty="0"/>
              <a:t>FORMOSAT-5 Mission</a:t>
            </a:r>
            <a:r>
              <a:rPr lang="zh-TW" altLang="zh-TW" sz="2000" dirty="0"/>
              <a:t> </a:t>
            </a:r>
            <a:r>
              <a:rPr lang="en-US" altLang="zh-TW" sz="2000" dirty="0"/>
              <a:t>(2017, Aug). SpaceX. Retrieved January 11, 2018, from</a:t>
            </a:r>
            <a:endParaRPr lang="en-US" altLang="zh-TW" sz="2000" u="sng" dirty="0"/>
          </a:p>
          <a:p>
            <a:pPr marL="0" indent="0">
              <a:buNone/>
            </a:pPr>
            <a:r>
              <a:rPr lang="en-US" altLang="zh-TW" sz="2000" dirty="0">
                <a:hlinkClick r:id="rId4"/>
              </a:rPr>
              <a:t>http://www.spacex.com/sites/spacex/files/formosat5presskit.pdf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福爾摩沙衛星五號</a:t>
            </a:r>
            <a:r>
              <a:rPr lang="zh-TW" altLang="zh-TW" sz="2000" dirty="0"/>
              <a:t> </a:t>
            </a:r>
            <a:r>
              <a:rPr lang="en-US" altLang="zh-TW" sz="2000" dirty="0"/>
              <a:t>(2017, Dec). </a:t>
            </a:r>
            <a:r>
              <a:rPr lang="zh-TW" altLang="en-US" sz="2000" dirty="0"/>
              <a:t>維基百科</a:t>
            </a:r>
            <a:r>
              <a:rPr lang="en-US" altLang="zh-TW" sz="2000" dirty="0"/>
              <a:t>. Retrieved November 17, 2017, from</a:t>
            </a:r>
          </a:p>
          <a:p>
            <a:pPr marL="0" indent="0">
              <a:buNone/>
            </a:pPr>
            <a:r>
              <a:rPr lang="en-US" altLang="zh-TW" sz="2000" dirty="0">
                <a:hlinkClick r:id="rId5"/>
              </a:rPr>
              <a:t>https://zh.wikipedia.org/wiki/%E7%A6%8F%E7%88%BE%E6%91%A9%E6%B2%99%E8%A1%9B%E6%98%9F%E4%BA%94%E8%99%9F</a:t>
            </a:r>
            <a:endParaRPr lang="en-US" altLang="zh-TW" sz="2000" dirty="0"/>
          </a:p>
          <a:p>
            <a:pPr marL="0" indent="0">
              <a:buNone/>
            </a:pP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57290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C3843A8-4BD4-4B61-8C8C-FB466B98A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95" b="24805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E126E481-B945-4179-BD79-05E96E9B29E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0A729ABA-5BD3-4702-BB71-D9844B51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TW" sz="6000" dirty="0"/>
              <a:t>Inspiration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8E742-E0EB-4411-BDDE-906EA89D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107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Formosat-5 Mission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1A2AEA-702D-4ACB-95A2-EBFA598C33A0}"/>
              </a:ext>
            </a:extLst>
          </p:cNvPr>
          <p:cNvSpPr txBox="1"/>
          <p:nvPr/>
        </p:nvSpPr>
        <p:spPr>
          <a:xfrm>
            <a:off x="358224" y="6534825"/>
            <a:ext cx="118337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500" dirty="0"/>
              <a:t>Image By </a:t>
            </a:r>
            <a:r>
              <a:rPr lang="en-US" altLang="zh-TW" sz="1500" dirty="0" err="1"/>
              <a:t>Tiouraren</a:t>
            </a:r>
            <a:r>
              <a:rPr lang="en-US" altLang="zh-TW" sz="1500" dirty="0"/>
              <a:t> (Y.-C. Tsai) - Own work, CC BY-SA 4.0, https://commons.wikimedia.org/w/index.php?curid=61101785</a:t>
            </a:r>
            <a:endParaRPr lang="zh-TW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5219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heyayayay gif」的圖片搜尋結果">
            <a:extLst>
              <a:ext uri="{FF2B5EF4-FFF2-40B4-BE49-F238E27FC236}">
                <a16:creationId xmlns:a16="http://schemas.microsoft.com/office/drawing/2014/main" id="{C994C07B-5BD1-4EE3-84C6-07CBAED1CA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183" y="234461"/>
            <a:ext cx="6334371" cy="475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9A226249-1E55-45AA-AA10-2B2E32B15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552" y="5220560"/>
            <a:ext cx="7666891" cy="1035772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Thank you for Listening!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4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4.44444E-6 L 0 -0.07223 " pathEditMode="relative" rAng="0" ptsTypes="AA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25CA9C-619E-4859-B3B1-FD12DC94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2170" y="868904"/>
            <a:ext cx="2107660" cy="21076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EBA703-AC67-41B3-B942-EE5429DF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30" y="3429000"/>
            <a:ext cx="9931940" cy="2757791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sz="7000" dirty="0"/>
              <a:t>BUT HOW?</a:t>
            </a:r>
            <a:endParaRPr lang="zh-TW" altLang="en-US" sz="7000" dirty="0"/>
          </a:p>
        </p:txBody>
      </p:sp>
    </p:spTree>
    <p:extLst>
      <p:ext uri="{BB962C8B-B14F-4D97-AF65-F5344CB8AC3E}">
        <p14:creationId xmlns:p14="http://schemas.microsoft.com/office/powerpoint/2010/main" val="96630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F8D874BB-F3BD-4CBF-ACC0-F15E10F61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3" b="4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E1D43B-FE0D-472B-AFBE-455DEB1A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7389"/>
            <a:ext cx="2441541" cy="2384981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600" dirty="0">
                <a:solidFill>
                  <a:schemeClr val="bg1"/>
                </a:solidFill>
              </a:rPr>
              <a:t>Formosat-5</a:t>
            </a:r>
            <a:br>
              <a:rPr lang="en-US" altLang="zh-TW" sz="2600" dirty="0">
                <a:solidFill>
                  <a:schemeClr val="bg1"/>
                </a:solidFill>
              </a:rPr>
            </a:br>
            <a:r>
              <a:rPr lang="en-US" altLang="zh-TW" sz="2600" dirty="0">
                <a:solidFill>
                  <a:schemeClr val="bg1"/>
                </a:solidFill>
              </a:rPr>
              <a:t>Launch</a:t>
            </a:r>
            <a:br>
              <a:rPr lang="en-US" altLang="zh-TW" sz="2600" dirty="0">
                <a:solidFill>
                  <a:schemeClr val="bg1"/>
                </a:solidFill>
              </a:rPr>
            </a:br>
            <a:r>
              <a:rPr lang="en-US" altLang="zh-TW" sz="2600" dirty="0">
                <a:solidFill>
                  <a:schemeClr val="bg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43941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8" r="2532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4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Phase 0: Preparation (T-)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556B3-0959-4631-817E-D874F714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95" y="2249910"/>
            <a:ext cx="5677431" cy="2692663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01:08:00 Launch Conductor takes launch readiness poll </a:t>
            </a:r>
          </a:p>
          <a:p>
            <a:r>
              <a:rPr lang="en-US" altLang="zh-TW" sz="1200" dirty="0"/>
              <a:t>01:00:00 RP-1 (rocket grade kerosene) loading underway </a:t>
            </a:r>
          </a:p>
          <a:p>
            <a:r>
              <a:rPr lang="en-US" altLang="zh-TW" sz="1200" dirty="0"/>
              <a:t>00:35:00 LOX (liquid oxygen) loading underway </a:t>
            </a:r>
          </a:p>
          <a:p>
            <a:r>
              <a:rPr lang="en-US" altLang="zh-TW" sz="1200" dirty="0"/>
              <a:t>00:07:00 Falcon 9 begins engine chill prior to launch </a:t>
            </a:r>
          </a:p>
          <a:p>
            <a:r>
              <a:rPr lang="en-US" altLang="zh-TW" sz="1200" dirty="0"/>
              <a:t>00:01:00 Flight computer commanded to begin final prelaunch checks </a:t>
            </a:r>
          </a:p>
          <a:p>
            <a:r>
              <a:rPr lang="en-US" altLang="zh-TW" sz="1200" dirty="0"/>
              <a:t>00:01:00 Propellant tank pressurization to flight pressure begins </a:t>
            </a:r>
          </a:p>
          <a:p>
            <a:r>
              <a:rPr lang="en-US" altLang="zh-TW" sz="1200" dirty="0"/>
              <a:t>00:00:45 SpaceX Launch Director verifies go for launch </a:t>
            </a:r>
          </a:p>
          <a:p>
            <a:r>
              <a:rPr lang="en-US" altLang="zh-TW" sz="1200" dirty="0"/>
              <a:t>00:00:03 Engine controller commands engine ignition sequence to start </a:t>
            </a:r>
          </a:p>
          <a:p>
            <a:r>
              <a:rPr lang="en-US" altLang="zh-TW" sz="1200" dirty="0"/>
              <a:t>00:00:00 Falcon 9 liftoff</a:t>
            </a:r>
            <a:endParaRPr lang="zh-TW" altLang="en-US" sz="12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5277055"/>
            <a:ext cx="8774349" cy="123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In our program, there’s no need to load fuel</a:t>
            </a:r>
          </a:p>
          <a:p>
            <a:r>
              <a:rPr lang="en-US" altLang="zh-TW" sz="2600" dirty="0"/>
              <a:t>So, we just added keyboard control </a:t>
            </a:r>
          </a:p>
          <a:p>
            <a:pPr marL="0" indent="0">
              <a:buNone/>
            </a:pPr>
            <a:r>
              <a:rPr lang="en-US" altLang="zh-TW" sz="2600" dirty="0"/>
              <a:t>   (Press Spacebar to Launch)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42426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8" r="2532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Phase 0: Preparation (T-)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556B3-0959-4631-817E-D874F714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95" y="2249910"/>
            <a:ext cx="5677431" cy="2692663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01:08:00 Launch Conductor takes launch readiness poll </a:t>
            </a:r>
          </a:p>
          <a:p>
            <a:r>
              <a:rPr lang="en-US" altLang="zh-TW" sz="1200" dirty="0"/>
              <a:t>01:00:00 RP-1 (rocket grade kerosene) loading underway </a:t>
            </a:r>
          </a:p>
          <a:p>
            <a:r>
              <a:rPr lang="en-US" altLang="zh-TW" sz="1200" dirty="0"/>
              <a:t>00:35:00 LOX (liquid oxygen) loading underway </a:t>
            </a:r>
          </a:p>
          <a:p>
            <a:r>
              <a:rPr lang="en-US" altLang="zh-TW" sz="1200" dirty="0"/>
              <a:t>00:07:00 Falcon 9 begins engine chill prior to launch </a:t>
            </a:r>
          </a:p>
          <a:p>
            <a:r>
              <a:rPr lang="en-US" altLang="zh-TW" sz="1200" dirty="0"/>
              <a:t>00:01:00 Flight computer commanded to begin final prelaunch checks </a:t>
            </a:r>
          </a:p>
          <a:p>
            <a:r>
              <a:rPr lang="en-US" altLang="zh-TW" sz="1200" dirty="0"/>
              <a:t>00:01:00 Propellant tank pressurization to flight pressure begins </a:t>
            </a:r>
          </a:p>
          <a:p>
            <a:r>
              <a:rPr lang="en-US" altLang="zh-TW" sz="1200" dirty="0"/>
              <a:t>00:00:45 SpaceX Launch Director verifies go for launch </a:t>
            </a:r>
          </a:p>
          <a:p>
            <a:r>
              <a:rPr lang="en-US" altLang="zh-TW" sz="1200" dirty="0"/>
              <a:t>00:00:03 Engine controller commands engine ignition sequence to start </a:t>
            </a:r>
          </a:p>
          <a:p>
            <a:r>
              <a:rPr lang="en-US" altLang="zh-TW" sz="1200" dirty="0"/>
              <a:t>00:00:00 Falcon 9 liftoff</a:t>
            </a:r>
            <a:endParaRPr lang="zh-TW" altLang="en-US" sz="12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5277055"/>
            <a:ext cx="8774349" cy="123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In our program, there’s no need to load fuel</a:t>
            </a:r>
          </a:p>
          <a:p>
            <a:r>
              <a:rPr lang="en-US" altLang="zh-TW" sz="2600" dirty="0"/>
              <a:t>So, we just added keyboard control </a:t>
            </a:r>
          </a:p>
          <a:p>
            <a:pPr marL="0" indent="0">
              <a:buNone/>
            </a:pPr>
            <a:r>
              <a:rPr lang="en-US" altLang="zh-TW" sz="2600" dirty="0"/>
              <a:t>   (Press Spacebar to Launch)</a:t>
            </a:r>
            <a:endParaRPr lang="zh-TW" altLang="en-US" sz="2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96885F-457F-4ED7-929F-525313E30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5" t="39037" r="32346" b="21700"/>
          <a:stretch/>
        </p:blipFill>
        <p:spPr>
          <a:xfrm>
            <a:off x="-28601" y="773349"/>
            <a:ext cx="11863264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8" r="2532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4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Phase 0: Preparation (T-)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9556B3-0959-4631-817E-D874F714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695" y="2249910"/>
            <a:ext cx="5677431" cy="2692663"/>
          </a:xfrm>
        </p:spPr>
        <p:txBody>
          <a:bodyPr>
            <a:normAutofit/>
          </a:bodyPr>
          <a:lstStyle/>
          <a:p>
            <a:r>
              <a:rPr lang="en-US" altLang="zh-TW" sz="1200" dirty="0"/>
              <a:t>01:08:00 Launch Conductor takes launch readiness poll </a:t>
            </a:r>
          </a:p>
          <a:p>
            <a:r>
              <a:rPr lang="en-US" altLang="zh-TW" sz="1200" dirty="0"/>
              <a:t>01:00:00 RP-1 (rocket grade kerosene) loading underway </a:t>
            </a:r>
          </a:p>
          <a:p>
            <a:r>
              <a:rPr lang="en-US" altLang="zh-TW" sz="1200" dirty="0"/>
              <a:t>00:35:00 LOX (liquid oxygen) loading underway </a:t>
            </a:r>
          </a:p>
          <a:p>
            <a:r>
              <a:rPr lang="en-US" altLang="zh-TW" sz="1200" dirty="0"/>
              <a:t>00:07:00 Falcon 9 begins engine chill prior to launch </a:t>
            </a:r>
          </a:p>
          <a:p>
            <a:r>
              <a:rPr lang="en-US" altLang="zh-TW" sz="1200" dirty="0"/>
              <a:t>00:01:00 Flight computer commanded to begin final prelaunch checks </a:t>
            </a:r>
          </a:p>
          <a:p>
            <a:r>
              <a:rPr lang="en-US" altLang="zh-TW" sz="1200" dirty="0"/>
              <a:t>00:01:00 Propellant tank pressurization to flight pressure begins </a:t>
            </a:r>
          </a:p>
          <a:p>
            <a:r>
              <a:rPr lang="en-US" altLang="zh-TW" sz="1200" dirty="0"/>
              <a:t>00:00:45 SpaceX Launch Director verifies go for launch </a:t>
            </a:r>
          </a:p>
          <a:p>
            <a:r>
              <a:rPr lang="en-US" altLang="zh-TW" sz="1200" dirty="0"/>
              <a:t>00:00:03 Engine controller commands engine ignition sequence to start </a:t>
            </a:r>
          </a:p>
          <a:p>
            <a:r>
              <a:rPr lang="en-US" altLang="zh-TW" sz="1200" dirty="0"/>
              <a:t>00:00:00 Falcon 9 liftoff</a:t>
            </a:r>
            <a:endParaRPr lang="zh-TW" altLang="en-US" sz="1200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5277055"/>
            <a:ext cx="8774349" cy="1230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In our program, there’s no need to load fuel</a:t>
            </a:r>
          </a:p>
          <a:p>
            <a:r>
              <a:rPr lang="en-US" altLang="zh-TW" sz="2600" dirty="0"/>
              <a:t>So, we just added keyboard control </a:t>
            </a:r>
          </a:p>
          <a:p>
            <a:pPr marL="0" indent="0">
              <a:buNone/>
            </a:pPr>
            <a:r>
              <a:rPr lang="en-US" altLang="zh-TW" sz="2600" dirty="0"/>
              <a:t>   (Press Spacebar to Launch)</a:t>
            </a:r>
            <a:endParaRPr lang="zh-TW" altLang="en-US" sz="2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CFCC3E-8BA9-4976-8F98-3E5FCBA39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8" y="773962"/>
            <a:ext cx="11863844" cy="53100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5C4ECE-BA2C-4948-BE5A-F9C4AA2B74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0" t="14701" r="48249" b="14530"/>
          <a:stretch/>
        </p:blipFill>
        <p:spPr>
          <a:xfrm>
            <a:off x="3650719" y="-111252"/>
            <a:ext cx="5205047" cy="69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3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264392-A5F9-407F-86F9-096FCDA9F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2" r="41969"/>
          <a:stretch/>
        </p:blipFill>
        <p:spPr>
          <a:xfrm>
            <a:off x="0" y="-136290"/>
            <a:ext cx="4110087" cy="811608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514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Phase 1:</a:t>
            </a:r>
            <a:br>
              <a:rPr lang="en-US" altLang="zh-TW" dirty="0"/>
            </a:br>
            <a:r>
              <a:rPr lang="en-US" altLang="zh-TW" sz="3600" dirty="0"/>
              <a:t>Stage 1 Ignition &amp; Takeoff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2582501"/>
            <a:ext cx="6941225" cy="393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Because the mass changes every moment, so F=ma doesn’t work properly</a:t>
            </a:r>
          </a:p>
          <a:p>
            <a:r>
              <a:rPr lang="en-US" altLang="zh-TW" sz="2600" dirty="0"/>
              <a:t>Instead, we use “Conservation of momentum”</a:t>
            </a:r>
            <a:r>
              <a:rPr lang="zh-TW" altLang="en-US" sz="2600" dirty="0"/>
              <a:t> </a:t>
            </a:r>
            <a:r>
              <a:rPr lang="en-US" altLang="zh-TW" sz="2600" dirty="0"/>
              <a:t>(</a:t>
            </a:r>
            <a:r>
              <a:rPr lang="zh-TW" altLang="en-US" sz="2600" dirty="0"/>
              <a:t>動量守恆</a:t>
            </a:r>
            <a:r>
              <a:rPr lang="en-US" altLang="zh-TW" sz="2600" dirty="0"/>
              <a:t>)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445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F80CE-E4D5-4048-84CE-02F03F0A2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altLang="zh-TW" dirty="0"/>
              <a:t>Phase 1:</a:t>
            </a:r>
            <a:br>
              <a:rPr lang="en-US" altLang="zh-TW" dirty="0"/>
            </a:br>
            <a:r>
              <a:rPr lang="en-US" altLang="zh-TW" dirty="0"/>
              <a:t>Stage 1 Ignition &amp; Takeoff</a:t>
            </a:r>
            <a:endParaRPr lang="zh-TW" altLang="en-US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D1EC7695-E080-4957-8C54-B297681FA0DE}"/>
              </a:ext>
            </a:extLst>
          </p:cNvPr>
          <p:cNvSpPr txBox="1">
            <a:spLocks/>
          </p:cNvSpPr>
          <p:nvPr/>
        </p:nvSpPr>
        <p:spPr>
          <a:xfrm>
            <a:off x="4965430" y="2582501"/>
            <a:ext cx="6941225" cy="393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/>
              <a:t>Because the mass changes every moment, so F=ma doesn’t work accurately</a:t>
            </a:r>
          </a:p>
          <a:p>
            <a:r>
              <a:rPr lang="en-US" altLang="zh-TW" sz="2600" dirty="0"/>
              <a:t>Instead, we use “Conservation of momentum”</a:t>
            </a:r>
            <a:endParaRPr lang="zh-TW" altLang="en-US" sz="26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7A7C22-799E-4296-B7FF-36B3521A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2" r="41969"/>
          <a:stretch/>
        </p:blipFill>
        <p:spPr>
          <a:xfrm>
            <a:off x="0" y="-136290"/>
            <a:ext cx="4110087" cy="8116080"/>
          </a:xfrm>
          <a:prstGeom prst="rect">
            <a:avLst/>
          </a:prstGeom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B7B27C3-4987-4A20-A5F4-459C66C7A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9" t="27930" r="38021" b="34570"/>
          <a:stretch/>
        </p:blipFill>
        <p:spPr>
          <a:xfrm>
            <a:off x="43656" y="341007"/>
            <a:ext cx="12104687" cy="62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772</Words>
  <Application>Microsoft Office PowerPoint</Application>
  <PresentationFormat>寬螢幕</PresentationFormat>
  <Paragraphs>97</Paragraphs>
  <Slides>20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新細明體</vt:lpstr>
      <vt:lpstr>Arial</vt:lpstr>
      <vt:lpstr>Calibri</vt:lpstr>
      <vt:lpstr>Calibri Light</vt:lpstr>
      <vt:lpstr>New Super Mario Font U</vt:lpstr>
      <vt:lpstr>Office 佈景主題</vt:lpstr>
      <vt:lpstr>Office Theme</vt:lpstr>
      <vt:lpstr>Rocket Launch Simulation with Vpython</vt:lpstr>
      <vt:lpstr>Inspiration</vt:lpstr>
      <vt:lpstr>BUT HOW?</vt:lpstr>
      <vt:lpstr>Formosat-5 Launch Process</vt:lpstr>
      <vt:lpstr>Phase 0: Preparation (T-)</vt:lpstr>
      <vt:lpstr>Phase 0: Preparation (T-)</vt:lpstr>
      <vt:lpstr>Phase 0: Preparation (T-)</vt:lpstr>
      <vt:lpstr>Phase 1: Stage 1 Ignition &amp; Takeoff</vt:lpstr>
      <vt:lpstr>Phase 1: Stage 1 Ignition &amp; Takeoff</vt:lpstr>
      <vt:lpstr>Phase 1: Stage 1 Ignition &amp; Takeoff</vt:lpstr>
      <vt:lpstr>PowerPoint 簡報</vt:lpstr>
      <vt:lpstr>Phase 2: Stage 1 Separation &amp; Stage 2 Ignition</vt:lpstr>
      <vt:lpstr>Phase 2: Stage 1 Separation &amp; Stage 2 Ignition</vt:lpstr>
      <vt:lpstr>PowerPoint 簡報</vt:lpstr>
      <vt:lpstr>PowerPoint 簡報</vt:lpstr>
      <vt:lpstr>Conclusion</vt:lpstr>
      <vt:lpstr>Thoughts</vt:lpstr>
      <vt:lpstr>Simulation…Sorry</vt:lpstr>
      <vt:lpstr>Reference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Launch Simulation ~with Vpython~</dc:title>
  <dc:creator>J.C. ★ YIS</dc:creator>
  <cp:lastModifiedBy>J.C. ★ YIS</cp:lastModifiedBy>
  <cp:revision>52</cp:revision>
  <dcterms:created xsi:type="dcterms:W3CDTF">2018-01-11T13:02:37Z</dcterms:created>
  <dcterms:modified xsi:type="dcterms:W3CDTF">2018-01-12T02:52:28Z</dcterms:modified>
</cp:coreProperties>
</file>